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343" r:id="rId2"/>
    <p:sldId id="344" r:id="rId3"/>
    <p:sldId id="377" r:id="rId4"/>
    <p:sldId id="378" r:id="rId5"/>
    <p:sldId id="380" r:id="rId6"/>
    <p:sldId id="379" r:id="rId7"/>
    <p:sldId id="383" r:id="rId8"/>
    <p:sldId id="358" r:id="rId9"/>
    <p:sldId id="370" r:id="rId10"/>
    <p:sldId id="371" r:id="rId11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EBD7C3"/>
    <a:srgbClr val="F1E2D3"/>
    <a:srgbClr val="FFF2E5"/>
    <a:srgbClr val="FEE6C6"/>
    <a:srgbClr val="5C005C"/>
    <a:srgbClr val="660066"/>
    <a:srgbClr val="660033"/>
    <a:srgbClr val="990033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55" autoAdjust="0"/>
    <p:restoredTop sz="94581" autoAdjust="0"/>
  </p:normalViewPr>
  <p:slideViewPr>
    <p:cSldViewPr>
      <p:cViewPr varScale="1">
        <p:scale>
          <a:sx n="80" d="100"/>
          <a:sy n="80" d="100"/>
        </p:scale>
        <p:origin x="114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5A895-DCB1-4F58-9D1F-9EFB269E53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18E38-A3DA-4C2F-B5B0-ECBED5DBC70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E3948-81B4-4DD1-B256-1B4D9F6C483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F03AB-47EF-461B-B367-9C53F0A3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ED700-B2E2-477A-BCD4-0E9BF7D7DEB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5D7BE-2B74-493B-9922-83934F79A5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28134-432F-4497-BD52-4E00FDE6E4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03C1-7B9A-42EB-95C5-E53FA71F85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B3E9A-79C4-40E7-9FB2-D7C0FB04E55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0149F-71BA-4B1D-885C-8689DAEB63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4A8E4-3652-47F6-8797-61DCFB74FA3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DECF7-D543-4564-9014-10E452524E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9CF51-D379-4BD2-8D6D-36905ECDD9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D7129-2622-4157-B096-30AC9FA4B8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E6D81F-616E-4F31-B9C6-52E00D5B2FE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tiff"/><Relationship Id="rId7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DPT-GL\gewerbeverein\applause3.wav" TargetMode="External"/><Relationship Id="rId6" Type="http://schemas.openxmlformats.org/officeDocument/2006/relationships/image" Target="../media/image6.jpeg"/><Relationship Id="rId5" Type="http://schemas.openxmlformats.org/officeDocument/2006/relationships/hyperlink" Target="http://www.google.de/url?sa=i&amp;rct=j&amp;q=&amp;esrc=s&amp;source=images&amp;cd=&amp;cad=rja&amp;uact=8&amp;ved=2ahUKEwi-56yQ7frZAhWNUlAKHWslAjsQjRx6BAgAEAU&amp;url=http://iphoneproffsen.se/quasar-gaming/lorbeerkranz-bilder-kostenlos.php&amp;psig=AOvVaw0bTyY5I9tR0kjH2uw69O9C&amp;ust=1521633619449971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gewerbeverein-raunheim.d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0" y="764704"/>
            <a:ext cx="9144000" cy="369332"/>
          </a:xfrm>
          <a:prstGeom prst="rect">
            <a:avLst/>
          </a:prstGeom>
          <a:solidFill>
            <a:srgbClr val="666699">
              <a:alpha val="98824"/>
            </a:srgb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79512" y="208707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666699"/>
                </a:solidFill>
                <a:latin typeface="Verdana" pitchFamily="34" charset="0"/>
              </a:rPr>
              <a:t>Mitgliederversammlung 2022</a:t>
            </a:r>
          </a:p>
        </p:txBody>
      </p:sp>
      <p:pic>
        <p:nvPicPr>
          <p:cNvPr id="10" name="Picture 14" descr="gvr_logo"/>
          <p:cNvPicPr>
            <a:picLocks noChangeAspect="1" noChangeArrowheads="1"/>
          </p:cNvPicPr>
          <p:nvPr/>
        </p:nvPicPr>
        <p:blipFill>
          <a:blip r:embed="rId2" cstate="print"/>
          <a:srcRect t="-1878" b="10715"/>
          <a:stretch>
            <a:fillRect/>
          </a:stretch>
        </p:blipFill>
        <p:spPr bwMode="auto">
          <a:xfrm>
            <a:off x="6215781" y="0"/>
            <a:ext cx="29282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hteck 11"/>
          <p:cNvSpPr/>
          <p:nvPr/>
        </p:nvSpPr>
        <p:spPr>
          <a:xfrm rot="21195216">
            <a:off x="2135118" y="1545767"/>
            <a:ext cx="3586239" cy="163121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de-DE" sz="100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ickley Script" pitchFamily="66" charset="0"/>
              </a:rPr>
              <a:t>Herzlich</a:t>
            </a:r>
          </a:p>
        </p:txBody>
      </p:sp>
      <p:sp>
        <p:nvSpPr>
          <p:cNvPr id="13" name="Rechteck 12"/>
          <p:cNvSpPr/>
          <p:nvPr/>
        </p:nvSpPr>
        <p:spPr>
          <a:xfrm rot="21195216">
            <a:off x="3139679" y="2542105"/>
            <a:ext cx="4611712" cy="163121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de-DE" sz="10000" b="1" spc="50" dirty="0" err="1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ickley Script" pitchFamily="66" charset="0"/>
              </a:rPr>
              <a:t>illkommen</a:t>
            </a:r>
            <a:r>
              <a:rPr lang="de-DE" sz="100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ickley Script" pitchFamily="66" charset="0"/>
              </a:rPr>
              <a:t>!</a:t>
            </a:r>
          </a:p>
        </p:txBody>
      </p:sp>
      <p:pic>
        <p:nvPicPr>
          <p:cNvPr id="25" name="Grafik 24" descr="gvr_logo2.t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209" b="7161"/>
          <a:stretch>
            <a:fillRect/>
          </a:stretch>
        </p:blipFill>
        <p:spPr>
          <a:xfrm>
            <a:off x="0" y="5085184"/>
            <a:ext cx="4085313" cy="1772816"/>
          </a:xfrm>
          <a:prstGeom prst="rect">
            <a:avLst/>
          </a:prstGeom>
        </p:spPr>
      </p:pic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547664" y="5229200"/>
            <a:ext cx="594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dirty="0">
                <a:latin typeface="Verdana" pitchFamily="34" charset="0"/>
              </a:rPr>
              <a:t>Edeka-Markt Haller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691680" y="5805264"/>
            <a:ext cx="5943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 dirty="0">
                <a:latin typeface="Verdana" pitchFamily="34" charset="0"/>
              </a:rPr>
              <a:t>6. Mai 2022</a:t>
            </a:r>
          </a:p>
        </p:txBody>
      </p:sp>
      <p:sp>
        <p:nvSpPr>
          <p:cNvPr id="26" name="Rechteck 25"/>
          <p:cNvSpPr/>
          <p:nvPr/>
        </p:nvSpPr>
        <p:spPr>
          <a:xfrm rot="21195216">
            <a:off x="1050610" y="2471479"/>
            <a:ext cx="2330913" cy="286232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de-DE" sz="180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ickley Script" pitchFamily="66" charset="0"/>
              </a:rPr>
              <a:t>W</a:t>
            </a:r>
          </a:p>
        </p:txBody>
      </p:sp>
      <p:cxnSp>
        <p:nvCxnSpPr>
          <p:cNvPr id="28" name="Gerade Verbindung 27"/>
          <p:cNvCxnSpPr/>
          <p:nvPr/>
        </p:nvCxnSpPr>
        <p:spPr>
          <a:xfrm>
            <a:off x="2123728" y="508518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rafik 31" descr="gvr_logo2.tif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209" b="7161"/>
          <a:stretch>
            <a:fillRect/>
          </a:stretch>
        </p:blipFill>
        <p:spPr>
          <a:xfrm>
            <a:off x="0" y="5085184"/>
            <a:ext cx="4085313" cy="177281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764704"/>
            <a:ext cx="9144000" cy="461665"/>
          </a:xfrm>
          <a:prstGeom prst="rect">
            <a:avLst/>
          </a:prstGeom>
          <a:solidFill>
            <a:srgbClr val="666699">
              <a:alpha val="98824"/>
            </a:srgbClr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   </a:t>
            </a:r>
            <a:r>
              <a:rPr lang="de-DE" dirty="0">
                <a:solidFill>
                  <a:schemeClr val="bg1"/>
                </a:solidFill>
              </a:rPr>
              <a:t>TOP 8</a:t>
            </a:r>
          </a:p>
        </p:txBody>
      </p:sp>
      <p:pic>
        <p:nvPicPr>
          <p:cNvPr id="10" name="Picture 14" descr="gvr_logo"/>
          <p:cNvPicPr>
            <a:picLocks noChangeAspect="1" noChangeArrowheads="1"/>
          </p:cNvPicPr>
          <p:nvPr/>
        </p:nvPicPr>
        <p:blipFill>
          <a:blip r:embed="rId4" cstate="print"/>
          <a:srcRect t="-1878" b="10715"/>
          <a:stretch>
            <a:fillRect/>
          </a:stretch>
        </p:blipFill>
        <p:spPr bwMode="auto">
          <a:xfrm>
            <a:off x="6215781" y="0"/>
            <a:ext cx="29282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83568" y="2060848"/>
            <a:ext cx="594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3200" dirty="0">
                <a:latin typeface="Verdana" pitchFamily="34" charset="0"/>
              </a:rPr>
              <a:t>Dorndruck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70102" y="228038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666699"/>
                </a:solidFill>
                <a:latin typeface="Verdana" pitchFamily="34" charset="0"/>
              </a:rPr>
              <a:t>Mitgliederversammlung 2022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99792" y="3717032"/>
            <a:ext cx="392737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>
                <a:latin typeface="Verdana" pitchFamily="34" charset="0"/>
              </a:rPr>
              <a:t>KK-Baufinanzierung</a:t>
            </a:r>
          </a:p>
        </p:txBody>
      </p:sp>
      <p:pic>
        <p:nvPicPr>
          <p:cNvPr id="1026" name="Picture 2" descr="Bildergebnis für lorbeerkranz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1484784"/>
            <a:ext cx="1944216" cy="1750486"/>
          </a:xfrm>
          <a:prstGeom prst="rect">
            <a:avLst/>
          </a:prstGeom>
          <a:noFill/>
        </p:spPr>
      </p:pic>
      <p:pic>
        <p:nvPicPr>
          <p:cNvPr id="12" name="Picture 2" descr="Bildergebnis für lorbeerkranz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3118674"/>
            <a:ext cx="1944216" cy="1750486"/>
          </a:xfrm>
          <a:prstGeom prst="rect">
            <a:avLst/>
          </a:prstGeom>
          <a:noFill/>
        </p:spPr>
      </p:pic>
      <p:sp>
        <p:nvSpPr>
          <p:cNvPr id="14" name="Rechteck 13">
            <a:hlinkClick r:id="" action="ppaction://noaction">
              <a:snd r:embed="rId7" name="applause.wav"/>
            </a:hlinkClick>
          </p:cNvPr>
          <p:cNvSpPr/>
          <p:nvPr/>
        </p:nvSpPr>
        <p:spPr>
          <a:xfrm>
            <a:off x="6869722" y="1785590"/>
            <a:ext cx="10866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12700">
                  <a:noFill/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</a:t>
            </a:r>
          </a:p>
        </p:txBody>
      </p:sp>
      <p:sp>
        <p:nvSpPr>
          <p:cNvPr id="15" name="Rechteck 14"/>
          <p:cNvSpPr/>
          <p:nvPr/>
        </p:nvSpPr>
        <p:spPr>
          <a:xfrm>
            <a:off x="6876256" y="3429000"/>
            <a:ext cx="10866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12700">
                  <a:noFill/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</a:t>
            </a:r>
          </a:p>
        </p:txBody>
      </p:sp>
      <p:pic>
        <p:nvPicPr>
          <p:cNvPr id="17" name="applause3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-468560" y="4581128"/>
            <a:ext cx="244475" cy="244475"/>
          </a:xfrm>
          <a:prstGeom prst="rect">
            <a:avLst/>
          </a:prstGeom>
        </p:spPr>
      </p:pic>
      <p:pic>
        <p:nvPicPr>
          <p:cNvPr id="18" name="applause3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-468560" y="5229200"/>
            <a:ext cx="244475" cy="244475"/>
          </a:xfrm>
          <a:prstGeom prst="rect">
            <a:avLst/>
          </a:prstGeom>
        </p:spPr>
      </p:pic>
      <p:pic>
        <p:nvPicPr>
          <p:cNvPr id="19" name="applause3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 cstate="print"/>
          <a:stretch>
            <a:fillRect/>
          </a:stretch>
        </p:blipFill>
        <p:spPr>
          <a:xfrm>
            <a:off x="-468560" y="486916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3502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3502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2"/>
                            </p:stCondLst>
                            <p:childTnLst>
                              <p:par>
                                <p:cTn id="3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3502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1" grpId="0"/>
      <p:bldP spid="7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 descr="gvr_logo2.tif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209" b="7161"/>
          <a:stretch>
            <a:fillRect/>
          </a:stretch>
        </p:blipFill>
        <p:spPr>
          <a:xfrm>
            <a:off x="0" y="5085184"/>
            <a:ext cx="4085313" cy="177281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764704"/>
            <a:ext cx="9144000" cy="461665"/>
          </a:xfrm>
          <a:prstGeom prst="rect">
            <a:avLst/>
          </a:prstGeom>
          <a:solidFill>
            <a:srgbClr val="666699">
              <a:alpha val="98824"/>
            </a:srgb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0" name="Picture 14" descr="gvr_logo"/>
          <p:cNvPicPr>
            <a:picLocks noChangeAspect="1" noChangeArrowheads="1"/>
          </p:cNvPicPr>
          <p:nvPr/>
        </p:nvPicPr>
        <p:blipFill>
          <a:blip r:embed="rId3" cstate="print"/>
          <a:srcRect t="-1878" b="10715"/>
          <a:stretch>
            <a:fillRect/>
          </a:stretch>
        </p:blipFill>
        <p:spPr bwMode="auto">
          <a:xfrm>
            <a:off x="6215781" y="0"/>
            <a:ext cx="29282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79512" y="764704"/>
            <a:ext cx="6015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dirty="0">
                <a:solidFill>
                  <a:schemeClr val="bg1"/>
                </a:solidFill>
                <a:latin typeface="Verdana" pitchFamily="34" charset="0"/>
              </a:rPr>
              <a:t>Tagesordnung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539353" y="1237011"/>
            <a:ext cx="860425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800" dirty="0">
                <a:latin typeface="Verdana" pitchFamily="34" charset="0"/>
              </a:rPr>
              <a:t>TOP 1: 		Begrüßung und Eröffnung durch den </a:t>
            </a:r>
          </a:p>
          <a:p>
            <a:r>
              <a:rPr lang="de-DE" sz="1800" dirty="0">
                <a:latin typeface="Verdana" pitchFamily="34" charset="0"/>
              </a:rPr>
              <a:t>		1. Vorsitzenden</a:t>
            </a:r>
          </a:p>
          <a:p>
            <a:endParaRPr lang="de-DE" sz="1800" dirty="0">
              <a:latin typeface="Verdana" pitchFamily="34" charset="0"/>
            </a:endParaRPr>
          </a:p>
          <a:p>
            <a:r>
              <a:rPr lang="de-DE" sz="1800" dirty="0">
                <a:latin typeface="Verdana" pitchFamily="34" charset="0"/>
              </a:rPr>
              <a:t>TOP 2:		Verlesung der Jahres- und Geschäftsberichte </a:t>
            </a:r>
          </a:p>
          <a:p>
            <a:r>
              <a:rPr lang="de-DE" sz="1800" dirty="0">
                <a:latin typeface="Verdana" pitchFamily="34" charset="0"/>
              </a:rPr>
              <a:t>		2019-2021 durch den 1. Vorsitzenden</a:t>
            </a:r>
          </a:p>
          <a:p>
            <a:endParaRPr lang="de-DE" sz="1800" dirty="0">
              <a:latin typeface="Verdana" pitchFamily="34" charset="0"/>
            </a:endParaRPr>
          </a:p>
          <a:p>
            <a:r>
              <a:rPr lang="de-DE" sz="1800" dirty="0">
                <a:latin typeface="Verdana" pitchFamily="34" charset="0"/>
              </a:rPr>
              <a:t>TOP 3:		Verlesung der Kassenberichte 2019-2021 durch 			den Kassierer sowie des Prüfberichts durch die 				Kassenprüfer</a:t>
            </a:r>
          </a:p>
          <a:p>
            <a:endParaRPr lang="de-DE" sz="1800" dirty="0">
              <a:latin typeface="Verdana" pitchFamily="34" charset="0"/>
            </a:endParaRPr>
          </a:p>
          <a:p>
            <a:r>
              <a:rPr lang="de-DE" sz="1800" dirty="0">
                <a:latin typeface="Verdana" pitchFamily="34" charset="0"/>
              </a:rPr>
              <a:t>TOP 4: 		Entlastungen des Kassierers und des 					Gesamtvorstandes für die Jahre 2019-2021</a:t>
            </a:r>
          </a:p>
          <a:p>
            <a:endParaRPr lang="de-DE" sz="1800" dirty="0">
              <a:latin typeface="Verdana" pitchFamily="34" charset="0"/>
            </a:endParaRPr>
          </a:p>
          <a:p>
            <a:r>
              <a:rPr lang="de-DE" sz="1800" dirty="0">
                <a:latin typeface="Verdana" pitchFamily="34" charset="0"/>
              </a:rPr>
              <a:t>TOP 5:		Programm und Etat 2022</a:t>
            </a:r>
          </a:p>
          <a:p>
            <a:endParaRPr lang="de-DE" sz="1800" dirty="0">
              <a:latin typeface="Verdana" pitchFamily="34" charset="0"/>
            </a:endParaRPr>
          </a:p>
          <a:p>
            <a:r>
              <a:rPr lang="de-DE" sz="1800" dirty="0">
                <a:latin typeface="Verdana" pitchFamily="34" charset="0"/>
              </a:rPr>
              <a:t>TOP 6:		Eingereichte Anträge</a:t>
            </a:r>
          </a:p>
          <a:p>
            <a:endParaRPr lang="de-DE" sz="1800" dirty="0">
              <a:latin typeface="Verdana" pitchFamily="34" charset="0"/>
            </a:endParaRPr>
          </a:p>
          <a:p>
            <a:r>
              <a:rPr lang="de-DE" sz="1800" dirty="0">
                <a:latin typeface="Verdana" pitchFamily="34" charset="0"/>
              </a:rPr>
              <a:t>TOP 7:		Verschiedenes</a:t>
            </a:r>
          </a:p>
          <a:p>
            <a:endParaRPr lang="de-DE" sz="1800" dirty="0">
              <a:latin typeface="Verdana" pitchFamily="34" charset="0"/>
            </a:endParaRPr>
          </a:p>
          <a:p>
            <a:r>
              <a:rPr lang="de-DE" sz="1800" dirty="0">
                <a:latin typeface="Verdana" pitchFamily="34" charset="0"/>
              </a:rPr>
              <a:t>TOP 8:		Ehrungen		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666699"/>
                </a:solidFill>
                <a:latin typeface="Verdana" pitchFamily="34" charset="0"/>
              </a:rPr>
              <a:t>Mitgliederversammlung 2022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 descr="gvr_logo2.tif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209" b="7161"/>
          <a:stretch>
            <a:fillRect/>
          </a:stretch>
        </p:blipFill>
        <p:spPr>
          <a:xfrm>
            <a:off x="16024" y="5115247"/>
            <a:ext cx="4085313" cy="177281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764704"/>
            <a:ext cx="9144000" cy="461665"/>
          </a:xfrm>
          <a:prstGeom prst="rect">
            <a:avLst/>
          </a:prstGeom>
          <a:solidFill>
            <a:srgbClr val="666699">
              <a:alpha val="98824"/>
            </a:srgb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0" name="Picture 14" descr="gvr_logo"/>
          <p:cNvPicPr>
            <a:picLocks noChangeAspect="1" noChangeArrowheads="1"/>
          </p:cNvPicPr>
          <p:nvPr/>
        </p:nvPicPr>
        <p:blipFill>
          <a:blip r:embed="rId3" cstate="print"/>
          <a:srcRect t="-1878" b="10715"/>
          <a:stretch>
            <a:fillRect/>
          </a:stretch>
        </p:blipFill>
        <p:spPr bwMode="auto">
          <a:xfrm>
            <a:off x="6215781" y="0"/>
            <a:ext cx="29282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79512" y="764704"/>
            <a:ext cx="6015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dirty="0">
                <a:solidFill>
                  <a:schemeClr val="bg1"/>
                </a:solidFill>
                <a:latin typeface="Verdana" pitchFamily="34" charset="0"/>
              </a:rPr>
              <a:t>TOP 2: Jahresbericht 2019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666699"/>
                </a:solidFill>
                <a:latin typeface="Verdana" pitchFamily="34" charset="0"/>
              </a:rPr>
              <a:t>Mitgliederversammlung 2022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5969FDA-A732-4297-93CC-078E2D0DEE1A}"/>
              </a:ext>
            </a:extLst>
          </p:cNvPr>
          <p:cNvSpPr txBox="1"/>
          <p:nvPr/>
        </p:nvSpPr>
        <p:spPr>
          <a:xfrm>
            <a:off x="395536" y="1365945"/>
            <a:ext cx="756084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Neujahrsempfang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Ausflug Hessenpark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After Work Party </a:t>
            </a:r>
            <a:r>
              <a:rPr lang="de-DE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Fa.Dersch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und I-Boss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After Work Party  MT Grabmale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Sommerradeln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Kerweumzug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+ Unterstützung </a:t>
            </a:r>
            <a:r>
              <a:rPr lang="de-DE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Kerweteam</a:t>
            </a: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Unternehmerabend</a:t>
            </a:r>
          </a:p>
          <a:p>
            <a:pPr marL="0" indent="0">
              <a:buNone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9395262"/>
      </p:ext>
    </p:extLst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 descr="gvr_logo2.tif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209" b="7161"/>
          <a:stretch>
            <a:fillRect/>
          </a:stretch>
        </p:blipFill>
        <p:spPr>
          <a:xfrm>
            <a:off x="16024" y="5115247"/>
            <a:ext cx="4085313" cy="177281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764704"/>
            <a:ext cx="9144000" cy="461665"/>
          </a:xfrm>
          <a:prstGeom prst="rect">
            <a:avLst/>
          </a:prstGeom>
          <a:solidFill>
            <a:srgbClr val="666699">
              <a:alpha val="98824"/>
            </a:srgb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0" name="Picture 14" descr="gvr_logo"/>
          <p:cNvPicPr>
            <a:picLocks noChangeAspect="1" noChangeArrowheads="1"/>
          </p:cNvPicPr>
          <p:nvPr/>
        </p:nvPicPr>
        <p:blipFill>
          <a:blip r:embed="rId3" cstate="print"/>
          <a:srcRect t="-1878" b="10715"/>
          <a:stretch>
            <a:fillRect/>
          </a:stretch>
        </p:blipFill>
        <p:spPr bwMode="auto">
          <a:xfrm>
            <a:off x="6215781" y="0"/>
            <a:ext cx="29282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79512" y="764704"/>
            <a:ext cx="6015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dirty="0">
                <a:solidFill>
                  <a:schemeClr val="bg1"/>
                </a:solidFill>
                <a:latin typeface="Verdana" pitchFamily="34" charset="0"/>
              </a:rPr>
              <a:t>TOP 2: Jahresbericht 2020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666699"/>
                </a:solidFill>
                <a:latin typeface="Verdana" pitchFamily="34" charset="0"/>
              </a:rPr>
              <a:t>Mitgliederversammlung 2022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D7C834D-36F2-4107-84C8-F80A16D04403}"/>
              </a:ext>
            </a:extLst>
          </p:cNvPr>
          <p:cNvSpPr txBox="1"/>
          <p:nvPr/>
        </p:nvSpPr>
        <p:spPr>
          <a:xfrm>
            <a:off x="539552" y="1434828"/>
            <a:ext cx="4572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Neujahrsempfang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Corona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Neue Webseite</a:t>
            </a:r>
          </a:p>
          <a:p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80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www.gewerbeverein-raunheim.de</a:t>
            </a:r>
            <a:endParaRPr lang="de-DE" sz="18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6025263-F6B9-43AF-883F-3F8742C726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992" y="1339171"/>
            <a:ext cx="1901378" cy="156719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6D603FC-04C9-46C8-AAC9-02696190B0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1370" y="1365270"/>
            <a:ext cx="558069" cy="164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437166"/>
      </p:ext>
    </p:extLst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 descr="gvr_logo2.tif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209" b="7161"/>
          <a:stretch>
            <a:fillRect/>
          </a:stretch>
        </p:blipFill>
        <p:spPr>
          <a:xfrm>
            <a:off x="16024" y="5115247"/>
            <a:ext cx="4085313" cy="177281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764704"/>
            <a:ext cx="9144000" cy="461665"/>
          </a:xfrm>
          <a:prstGeom prst="rect">
            <a:avLst/>
          </a:prstGeom>
          <a:solidFill>
            <a:srgbClr val="666699">
              <a:alpha val="98824"/>
            </a:srgb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0" name="Picture 14" descr="gvr_logo"/>
          <p:cNvPicPr>
            <a:picLocks noChangeAspect="1" noChangeArrowheads="1"/>
          </p:cNvPicPr>
          <p:nvPr/>
        </p:nvPicPr>
        <p:blipFill>
          <a:blip r:embed="rId3" cstate="print"/>
          <a:srcRect t="-1878" b="10715"/>
          <a:stretch>
            <a:fillRect/>
          </a:stretch>
        </p:blipFill>
        <p:spPr bwMode="auto">
          <a:xfrm>
            <a:off x="6215781" y="0"/>
            <a:ext cx="29282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79512" y="764704"/>
            <a:ext cx="6015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dirty="0">
                <a:solidFill>
                  <a:schemeClr val="bg1"/>
                </a:solidFill>
                <a:latin typeface="Verdana" pitchFamily="34" charset="0"/>
              </a:rPr>
              <a:t>TOP 2: Jahresbericht 2020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666699"/>
                </a:solidFill>
                <a:latin typeface="Verdana" pitchFamily="34" charset="0"/>
              </a:rPr>
              <a:t>Mitgliederversammlung 2022</a:t>
            </a:r>
          </a:p>
        </p:txBody>
      </p:sp>
      <p:pic>
        <p:nvPicPr>
          <p:cNvPr id="12" name="Inhaltsplatzhalter 6">
            <a:extLst>
              <a:ext uri="{FF2B5EF4-FFF2-40B4-BE49-F238E27FC236}">
                <a16:creationId xmlns:a16="http://schemas.microsoft.com/office/drawing/2014/main" id="{A49E2AE6-A7D4-4022-9840-D323CDEB0D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979712" y="1255217"/>
            <a:ext cx="539798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9606961"/>
      </p:ext>
    </p:extLst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 descr="gvr_logo2.tif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209" b="7161"/>
          <a:stretch>
            <a:fillRect/>
          </a:stretch>
        </p:blipFill>
        <p:spPr>
          <a:xfrm>
            <a:off x="16024" y="5115247"/>
            <a:ext cx="4085313" cy="177281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764704"/>
            <a:ext cx="9144000" cy="461665"/>
          </a:xfrm>
          <a:prstGeom prst="rect">
            <a:avLst/>
          </a:prstGeom>
          <a:solidFill>
            <a:srgbClr val="666699">
              <a:alpha val="98824"/>
            </a:srgb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0" name="Picture 14" descr="gvr_logo"/>
          <p:cNvPicPr>
            <a:picLocks noChangeAspect="1" noChangeArrowheads="1"/>
          </p:cNvPicPr>
          <p:nvPr/>
        </p:nvPicPr>
        <p:blipFill>
          <a:blip r:embed="rId3" cstate="print"/>
          <a:srcRect t="-1878" b="10715"/>
          <a:stretch>
            <a:fillRect/>
          </a:stretch>
        </p:blipFill>
        <p:spPr bwMode="auto">
          <a:xfrm>
            <a:off x="6215781" y="0"/>
            <a:ext cx="29282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79512" y="764704"/>
            <a:ext cx="6015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dirty="0">
                <a:solidFill>
                  <a:schemeClr val="bg1"/>
                </a:solidFill>
                <a:latin typeface="Verdana" pitchFamily="34" charset="0"/>
              </a:rPr>
              <a:t>TOP 2: Jahresbericht 2021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666699"/>
                </a:solidFill>
                <a:latin typeface="Verdana" pitchFamily="34" charset="0"/>
              </a:rPr>
              <a:t>Mitgliederversammlung 2022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D7C834D-36F2-4107-84C8-F80A16D04403}"/>
              </a:ext>
            </a:extLst>
          </p:cNvPr>
          <p:cNvSpPr txBox="1"/>
          <p:nvPr/>
        </p:nvSpPr>
        <p:spPr>
          <a:xfrm>
            <a:off x="539552" y="1434828"/>
            <a:ext cx="4572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Corona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Neue Satzung</a:t>
            </a:r>
          </a:p>
          <a:p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Neuwahlen Vorstand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Zusammenarbeit regionale Gewerbevereine </a:t>
            </a:r>
            <a:r>
              <a:rPr lang="de-DE" sz="1800">
                <a:latin typeface="Verdana" panose="020B0604030504040204" pitchFamily="34" charset="0"/>
                <a:ea typeface="Verdana" panose="020B0604030504040204" pitchFamily="34" charset="0"/>
              </a:rPr>
              <a:t>(Kreis GG Nord)</a:t>
            </a: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6025263-F6B9-43AF-883F-3F8742C726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992" y="1339171"/>
            <a:ext cx="1901378" cy="156719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6D603FC-04C9-46C8-AAC9-02696190B0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1370" y="1365270"/>
            <a:ext cx="558069" cy="164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20669"/>
      </p:ext>
    </p:extLst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fik 28" descr="gvr_logo2.tif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209" b="7161"/>
          <a:stretch>
            <a:fillRect/>
          </a:stretch>
        </p:blipFill>
        <p:spPr>
          <a:xfrm>
            <a:off x="16024" y="5115247"/>
            <a:ext cx="4085313" cy="177281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764704"/>
            <a:ext cx="9144000" cy="461665"/>
          </a:xfrm>
          <a:prstGeom prst="rect">
            <a:avLst/>
          </a:prstGeom>
          <a:solidFill>
            <a:srgbClr val="666699">
              <a:alpha val="98824"/>
            </a:srgb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0" name="Picture 14" descr="gvr_logo"/>
          <p:cNvPicPr>
            <a:picLocks noChangeAspect="1" noChangeArrowheads="1"/>
          </p:cNvPicPr>
          <p:nvPr/>
        </p:nvPicPr>
        <p:blipFill>
          <a:blip r:embed="rId3" cstate="print"/>
          <a:srcRect t="-1878" b="10715"/>
          <a:stretch>
            <a:fillRect/>
          </a:stretch>
        </p:blipFill>
        <p:spPr bwMode="auto">
          <a:xfrm>
            <a:off x="6215781" y="0"/>
            <a:ext cx="29282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79512" y="764704"/>
            <a:ext cx="6015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dirty="0">
                <a:solidFill>
                  <a:schemeClr val="bg1"/>
                </a:solidFill>
                <a:latin typeface="Verdana" pitchFamily="34" charset="0"/>
              </a:rPr>
              <a:t>TOP 4: Entlastung des Kassierers/Vorstandes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666699"/>
                </a:solidFill>
                <a:latin typeface="Verdana" pitchFamily="34" charset="0"/>
              </a:rPr>
              <a:t>Mitgliederversammlung 2022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9A5B8B4-DE44-4D90-A035-4371023CCCCB}"/>
              </a:ext>
            </a:extLst>
          </p:cNvPr>
          <p:cNvSpPr txBox="1"/>
          <p:nvPr/>
        </p:nvSpPr>
        <p:spPr>
          <a:xfrm>
            <a:off x="611560" y="1410817"/>
            <a:ext cx="7920880" cy="2963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800" u="sng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ENTLASTUNGSANTRAG: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Kassenprüferin empfiehlt, </a:t>
            </a:r>
            <a:r>
              <a:rPr lang="de-DE" sz="18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 Vorstand die Entlastung zu erteilen</a:t>
            </a:r>
            <a:r>
              <a:rPr lang="de-DE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stellt hiermit den </a:t>
            </a:r>
            <a:r>
              <a:rPr lang="de-DE" sz="18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Entlastungsantrag an die Mitgliederversammlung</a:t>
            </a:r>
            <a:r>
              <a:rPr lang="de-DE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18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1.) für das Geschäftsjahr 2019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2.) für das Geschäftsjahr 2020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3.) für </a:t>
            </a:r>
            <a:r>
              <a:rPr lang="de-DE" sz="1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Geschäftsjahr 2021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08143"/>
      </p:ext>
    </p:extLst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rafik 31" descr="gvr_logo2.tif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209" b="7161"/>
          <a:stretch>
            <a:fillRect/>
          </a:stretch>
        </p:blipFill>
        <p:spPr>
          <a:xfrm>
            <a:off x="0" y="5085184"/>
            <a:ext cx="4085313" cy="177281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764704"/>
            <a:ext cx="9144000" cy="461665"/>
          </a:xfrm>
          <a:prstGeom prst="rect">
            <a:avLst/>
          </a:prstGeom>
          <a:solidFill>
            <a:srgbClr val="666699">
              <a:alpha val="98824"/>
            </a:srgb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0" name="Picture 14" descr="gvr_logo"/>
          <p:cNvPicPr>
            <a:picLocks noChangeAspect="1" noChangeArrowheads="1"/>
          </p:cNvPicPr>
          <p:nvPr/>
        </p:nvPicPr>
        <p:blipFill>
          <a:blip r:embed="rId3" cstate="print"/>
          <a:srcRect t="-1878" b="10715"/>
          <a:stretch>
            <a:fillRect/>
          </a:stretch>
        </p:blipFill>
        <p:spPr bwMode="auto">
          <a:xfrm>
            <a:off x="6215781" y="0"/>
            <a:ext cx="29282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83568" y="1484784"/>
            <a:ext cx="7993062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sz="2000" dirty="0">
                <a:solidFill>
                  <a:srgbClr val="660033"/>
                </a:solidFill>
                <a:latin typeface="Verdana" pitchFamily="34" charset="0"/>
              </a:rPr>
              <a:t> </a:t>
            </a:r>
            <a:r>
              <a:rPr lang="de-DE" sz="1800" dirty="0">
                <a:latin typeface="Verdana" pitchFamily="34" charset="0"/>
              </a:rPr>
              <a:t>Vernetzung Mitglieder (</a:t>
            </a:r>
            <a:r>
              <a:rPr lang="de-DE" sz="1800" dirty="0" err="1">
                <a:latin typeface="Verdana" pitchFamily="34" charset="0"/>
              </a:rPr>
              <a:t>z.B</a:t>
            </a:r>
            <a:r>
              <a:rPr lang="de-DE" sz="1800" dirty="0">
                <a:latin typeface="Verdana" pitchFamily="34" charset="0"/>
              </a:rPr>
              <a:t>: </a:t>
            </a:r>
            <a:r>
              <a:rPr lang="de-DE" sz="1800" dirty="0" err="1">
                <a:latin typeface="Verdana" pitchFamily="34" charset="0"/>
              </a:rPr>
              <a:t>WhatsApp</a:t>
            </a:r>
            <a:r>
              <a:rPr lang="de-DE" sz="1800" dirty="0">
                <a:latin typeface="Verdana" pitchFamily="34" charset="0"/>
              </a:rPr>
              <a:t>, </a:t>
            </a:r>
            <a:r>
              <a:rPr lang="de-DE" sz="1800" dirty="0" err="1">
                <a:latin typeface="Verdana" pitchFamily="34" charset="0"/>
              </a:rPr>
              <a:t>Twitter</a:t>
            </a:r>
            <a:r>
              <a:rPr lang="de-DE" sz="1800" dirty="0">
                <a:latin typeface="Verdana" pitchFamily="34" charset="0"/>
              </a:rPr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800" dirty="0">
                <a:latin typeface="Verdana" pitchFamily="34" charset="0"/>
              </a:rPr>
              <a:t> Mitgliederbesuche und –</a:t>
            </a:r>
            <a:r>
              <a:rPr lang="de-DE" sz="1800" dirty="0" err="1">
                <a:latin typeface="Verdana" pitchFamily="34" charset="0"/>
              </a:rPr>
              <a:t>werbung</a:t>
            </a:r>
            <a:endParaRPr lang="de-DE" sz="1800" dirty="0"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800" dirty="0">
                <a:latin typeface="Verdana" pitchFamily="34" charset="0"/>
              </a:rPr>
              <a:t> </a:t>
            </a:r>
            <a:r>
              <a:rPr lang="de-DE" sz="1800" b="1" dirty="0">
                <a:latin typeface="Verdana" pitchFamily="34" charset="0"/>
              </a:rPr>
              <a:t>Sommerfest für die Mitglieder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800" dirty="0">
                <a:latin typeface="Verdana" pitchFamily="34" charset="0"/>
              </a:rPr>
              <a:t>  „</a:t>
            </a:r>
            <a:r>
              <a:rPr lang="de-DE" sz="1800" dirty="0" err="1">
                <a:latin typeface="Verdana" pitchFamily="34" charset="0"/>
              </a:rPr>
              <a:t>Afterwork</a:t>
            </a:r>
            <a:r>
              <a:rPr lang="de-DE" sz="1800" dirty="0">
                <a:latin typeface="Verdana" pitchFamily="34" charset="0"/>
              </a:rPr>
              <a:t>-Treffen“:</a:t>
            </a:r>
            <a:endParaRPr lang="de-DE" sz="1800" b="1" dirty="0"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de-DE" sz="1800" b="1" dirty="0">
                <a:latin typeface="Verdana" pitchFamily="34" charset="0"/>
              </a:rPr>
              <a:t>    AUGUST ?     	„KK-Baufinanzierung“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800" b="1" dirty="0">
                <a:latin typeface="Verdana" pitchFamily="34" charset="0"/>
              </a:rPr>
              <a:t> </a:t>
            </a:r>
            <a:r>
              <a:rPr lang="de-DE" sz="1800" b="1" dirty="0" err="1">
                <a:latin typeface="Verdana" pitchFamily="34" charset="0"/>
              </a:rPr>
              <a:t>Kerweumzug</a:t>
            </a:r>
            <a:r>
              <a:rPr lang="de-DE" sz="1800" b="1" dirty="0">
                <a:latin typeface="Verdana" pitchFamily="34" charset="0"/>
              </a:rPr>
              <a:t>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800" b="1" dirty="0">
                <a:latin typeface="Verdana" pitchFamily="34" charset="0"/>
              </a:rPr>
              <a:t> Unterstützung </a:t>
            </a:r>
            <a:r>
              <a:rPr lang="de-DE" sz="1800" b="1" dirty="0" err="1">
                <a:latin typeface="Verdana" pitchFamily="34" charset="0"/>
              </a:rPr>
              <a:t>Kerweteam</a:t>
            </a:r>
            <a:r>
              <a:rPr lang="de-DE" sz="1800" b="1" dirty="0">
                <a:latin typeface="Verdana" pitchFamily="34" charset="0"/>
              </a:rPr>
              <a:t>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800" b="1" dirty="0">
                <a:latin typeface="Verdana" pitchFamily="34" charset="0"/>
              </a:rPr>
              <a:t> Neujahrsempfang 12.01.2023 (voraussichtlich)</a:t>
            </a:r>
          </a:p>
          <a:p>
            <a:pPr>
              <a:spcBef>
                <a:spcPct val="50000"/>
              </a:spcBef>
            </a:pPr>
            <a:r>
              <a:rPr lang="de-DE" sz="1800" dirty="0">
                <a:latin typeface="Verdana" pitchFamily="34" charset="0"/>
              </a:rPr>
              <a:t> 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9512" y="764704"/>
            <a:ext cx="60156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dirty="0">
                <a:solidFill>
                  <a:schemeClr val="bg1"/>
                </a:solidFill>
                <a:latin typeface="Verdana" pitchFamily="34" charset="0"/>
              </a:rPr>
              <a:t>TOP 5 : Programm 2022</a:t>
            </a:r>
          </a:p>
          <a:p>
            <a:pPr>
              <a:spcBef>
                <a:spcPct val="50000"/>
              </a:spcBef>
            </a:pPr>
            <a:endParaRPr lang="de-DE" sz="16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666699"/>
                </a:solidFill>
                <a:latin typeface="Verdana" pitchFamily="34" charset="0"/>
              </a:rPr>
              <a:t>Mitgliederversammlung 2022</a:t>
            </a:r>
          </a:p>
        </p:txBody>
      </p:sp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rafik 31" descr="gvr_logo2.tif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209" b="7161"/>
          <a:stretch>
            <a:fillRect/>
          </a:stretch>
        </p:blipFill>
        <p:spPr>
          <a:xfrm>
            <a:off x="0" y="5085184"/>
            <a:ext cx="4085313" cy="177281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764704"/>
            <a:ext cx="9144000" cy="461665"/>
          </a:xfrm>
          <a:prstGeom prst="rect">
            <a:avLst/>
          </a:prstGeom>
          <a:solidFill>
            <a:srgbClr val="666699">
              <a:alpha val="98824"/>
            </a:srgbClr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   </a:t>
            </a:r>
            <a:r>
              <a:rPr lang="de-DE" dirty="0">
                <a:solidFill>
                  <a:schemeClr val="bg1"/>
                </a:solidFill>
              </a:rPr>
              <a:t>TOP 8</a:t>
            </a:r>
          </a:p>
        </p:txBody>
      </p:sp>
      <p:pic>
        <p:nvPicPr>
          <p:cNvPr id="10" name="Picture 14" descr="gvr_logo"/>
          <p:cNvPicPr>
            <a:picLocks noChangeAspect="1" noChangeArrowheads="1"/>
          </p:cNvPicPr>
          <p:nvPr/>
        </p:nvPicPr>
        <p:blipFill>
          <a:blip r:embed="rId3" cstate="print"/>
          <a:srcRect t="-1878" b="10715"/>
          <a:stretch>
            <a:fillRect/>
          </a:stretch>
        </p:blipFill>
        <p:spPr bwMode="auto">
          <a:xfrm>
            <a:off x="6215781" y="0"/>
            <a:ext cx="292821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475656" y="2492896"/>
            <a:ext cx="594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3200" dirty="0">
                <a:latin typeface="Verdana" pitchFamily="34" charset="0"/>
              </a:rPr>
              <a:t>E H R U N G E N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79388" y="188913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solidFill>
                  <a:srgbClr val="666699"/>
                </a:solidFill>
                <a:latin typeface="Verdana" pitchFamily="34" charset="0"/>
              </a:rPr>
              <a:t>Mitgliederversammlung 2022</a:t>
            </a:r>
          </a:p>
        </p:txBody>
      </p:sp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GVRvorlage">
  <a:themeElements>
    <a:clrScheme name="GVRvorla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VRvorla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VRvorla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VRvorla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VRvorla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VRvorla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VRvorla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VRvorla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VRvorla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321</Words>
  <Application>Microsoft Office PowerPoint</Application>
  <PresentationFormat>Bildschirmpräsentation (4:3)</PresentationFormat>
  <Paragraphs>94</Paragraphs>
  <Slides>10</Slides>
  <Notes>0</Notes>
  <HiddenSlides>0</HiddenSlides>
  <MMClips>3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Arial</vt:lpstr>
      <vt:lpstr>Bickley Script</vt:lpstr>
      <vt:lpstr>Calibri</vt:lpstr>
      <vt:lpstr>Tahoma</vt:lpstr>
      <vt:lpstr>Times New Roman</vt:lpstr>
      <vt:lpstr>Verdana</vt:lpstr>
      <vt:lpstr>Wingdings</vt:lpstr>
      <vt:lpstr>GVRvorlage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Verlag Blitz-Tip GmbH &amp; Co.KG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Jörg Pötzl</dc:creator>
  <cp:lastModifiedBy>Juergen Kluepfel</cp:lastModifiedBy>
  <cp:revision>451</cp:revision>
  <cp:lastPrinted>2018-03-26T15:19:07Z</cp:lastPrinted>
  <dcterms:created xsi:type="dcterms:W3CDTF">2003-03-10T12:23:46Z</dcterms:created>
  <dcterms:modified xsi:type="dcterms:W3CDTF">2022-05-20T11:17:11Z</dcterms:modified>
</cp:coreProperties>
</file>